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7"/>
    <p:sldId id="257" r:id="rId28"/>
    <p:sldId id="258" r:id="rId29"/>
    <p:sldId id="259" r:id="rId30"/>
    <p:sldId id="260" r:id="rId31"/>
    <p:sldId id="261" r:id="rId32"/>
    <p:sldId id="262" r:id="rId33"/>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League Spartan" charset="1" panose="00000800000000000000"/>
      <p:regular r:id="rId10"/>
    </p:embeddedFont>
    <p:embeddedFont>
      <p:font typeface="IBM Plex Sans Condensed" charset="1" panose="020B0506050203000203"/>
      <p:regular r:id="rId11"/>
    </p:embeddedFont>
    <p:embeddedFont>
      <p:font typeface="IBM Plex Sans Condensed Bold" charset="1" panose="020B0806050203000203"/>
      <p:regular r:id="rId12"/>
    </p:embeddedFont>
    <p:embeddedFont>
      <p:font typeface="IBM Plex Sans Condensed Italics" charset="1" panose="020B0506050203000203"/>
      <p:regular r:id="rId13"/>
    </p:embeddedFont>
    <p:embeddedFont>
      <p:font typeface="IBM Plex Sans Condensed Bold Italics" charset="1" panose="020B0806050203000203"/>
      <p:regular r:id="rId14"/>
    </p:embeddedFont>
    <p:embeddedFont>
      <p:font typeface="IBM Plex Sans Condensed Thin" charset="1" panose="020B0206050203000203"/>
      <p:regular r:id="rId15"/>
    </p:embeddedFont>
    <p:embeddedFont>
      <p:font typeface="IBM Plex Sans Condensed Thin Italics" charset="1" panose="020B0206050203000203"/>
      <p:regular r:id="rId16"/>
    </p:embeddedFont>
    <p:embeddedFont>
      <p:font typeface="IBM Plex Sans Condensed Medium" charset="1" panose="020B0606050203000203"/>
      <p:regular r:id="rId17"/>
    </p:embeddedFont>
    <p:embeddedFont>
      <p:font typeface="IBM Plex Sans Condensed Medium Italics" charset="1" panose="020B0606050203000203"/>
      <p:regular r:id="rId18"/>
    </p:embeddedFont>
    <p:embeddedFont>
      <p:font typeface="Open Sans" charset="1" panose="020B0606030504020204"/>
      <p:regular r:id="rId19"/>
    </p:embeddedFont>
    <p:embeddedFont>
      <p:font typeface="Open Sans Bold" charset="1" panose="020B0806030504020204"/>
      <p:regular r:id="rId20"/>
    </p:embeddedFont>
    <p:embeddedFont>
      <p:font typeface="Open Sans Italics" charset="1" panose="020B0606030504020204"/>
      <p:regular r:id="rId21"/>
    </p:embeddedFont>
    <p:embeddedFont>
      <p:font typeface="Open Sans Bold Italics" charset="1" panose="020B0806030504020204"/>
      <p:regular r:id="rId22"/>
    </p:embeddedFont>
    <p:embeddedFont>
      <p:font typeface="Open Sans Light" charset="1" panose="020B0306030504020204"/>
      <p:regular r:id="rId23"/>
    </p:embeddedFont>
    <p:embeddedFont>
      <p:font typeface="Open Sans Light Italics" charset="1" panose="020B0306030504020204"/>
      <p:regular r:id="rId24"/>
    </p:embeddedFont>
    <p:embeddedFont>
      <p:font typeface="Open Sans Ultra-Bold" charset="1" panose="00000000000000000000"/>
      <p:regular r:id="rId25"/>
    </p:embeddedFont>
    <p:embeddedFont>
      <p:font typeface="Open Sans Ultra-Bold Italics" charset="1" panose="0000000000000000000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slides/slide1.xml" Type="http://schemas.openxmlformats.org/officeDocument/2006/relationships/slide"/><Relationship Id="rId28" Target="slides/slide2.xml" Type="http://schemas.openxmlformats.org/officeDocument/2006/relationships/slide"/><Relationship Id="rId29" Target="slides/slide3.xml" Type="http://schemas.openxmlformats.org/officeDocument/2006/relationships/slide"/><Relationship Id="rId3" Target="viewProps.xml" Type="http://schemas.openxmlformats.org/officeDocument/2006/relationships/viewProps"/><Relationship Id="rId30" Target="slides/slide4.xml" Type="http://schemas.openxmlformats.org/officeDocument/2006/relationships/slide"/><Relationship Id="rId31" Target="slides/slide5.xml" Type="http://schemas.openxmlformats.org/officeDocument/2006/relationships/slide"/><Relationship Id="rId32" Target="slides/slide6.xml" Type="http://schemas.openxmlformats.org/officeDocument/2006/relationships/slide"/><Relationship Id="rId33" Target="slides/slide7.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5.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93266"/>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5970988" y="3052668"/>
            <a:ext cx="5651083" cy="6037338"/>
            <a:chOff x="0" y="0"/>
            <a:chExt cx="3072359" cy="3282353"/>
          </a:xfrm>
        </p:grpSpPr>
        <p:sp>
          <p:nvSpPr>
            <p:cNvPr name="Freeform 3" id="3"/>
            <p:cNvSpPr/>
            <p:nvPr/>
          </p:nvSpPr>
          <p:spPr>
            <a:xfrm flipH="false" flipV="false" rot="0">
              <a:off x="63500" y="63500"/>
              <a:ext cx="2945384" cy="803656"/>
            </a:xfrm>
            <a:custGeom>
              <a:avLst/>
              <a:gdLst/>
              <a:ahLst/>
              <a:cxnLst/>
              <a:rect r="r" b="b" t="t" l="l"/>
              <a:pathLst>
                <a:path h="803656" w="2945384">
                  <a:moveTo>
                    <a:pt x="6350" y="0"/>
                  </a:moveTo>
                  <a:lnTo>
                    <a:pt x="2945384" y="0"/>
                  </a:lnTo>
                  <a:lnTo>
                    <a:pt x="2945384" y="803656"/>
                  </a:lnTo>
                  <a:lnTo>
                    <a:pt x="0" y="803656"/>
                  </a:lnTo>
                  <a:lnTo>
                    <a:pt x="0" y="0"/>
                  </a:lnTo>
                  <a:lnTo>
                    <a:pt x="6350" y="0"/>
                  </a:lnTo>
                  <a:moveTo>
                    <a:pt x="6350" y="12700"/>
                  </a:moveTo>
                  <a:lnTo>
                    <a:pt x="6350" y="6350"/>
                  </a:lnTo>
                  <a:lnTo>
                    <a:pt x="12700" y="6350"/>
                  </a:lnTo>
                  <a:lnTo>
                    <a:pt x="12700" y="797306"/>
                  </a:lnTo>
                  <a:lnTo>
                    <a:pt x="6350" y="797306"/>
                  </a:lnTo>
                  <a:lnTo>
                    <a:pt x="6350" y="790956"/>
                  </a:lnTo>
                  <a:lnTo>
                    <a:pt x="2939034" y="790956"/>
                  </a:lnTo>
                  <a:lnTo>
                    <a:pt x="2939034" y="797306"/>
                  </a:lnTo>
                  <a:lnTo>
                    <a:pt x="2932684" y="797306"/>
                  </a:lnTo>
                  <a:lnTo>
                    <a:pt x="2932684" y="6350"/>
                  </a:lnTo>
                  <a:lnTo>
                    <a:pt x="2939034" y="6350"/>
                  </a:lnTo>
                  <a:lnTo>
                    <a:pt x="2939034" y="12700"/>
                  </a:lnTo>
                  <a:lnTo>
                    <a:pt x="6350" y="12700"/>
                  </a:lnTo>
                  <a:close/>
                </a:path>
              </a:pathLst>
            </a:custGeom>
            <a:solidFill>
              <a:srgbClr val="FFE55E"/>
            </a:solidFill>
          </p:spPr>
        </p:sp>
        <p:sp>
          <p:nvSpPr>
            <p:cNvPr name="Freeform 4" id="4"/>
            <p:cNvSpPr/>
            <p:nvPr/>
          </p:nvSpPr>
          <p:spPr>
            <a:xfrm flipH="false" flipV="false" rot="0">
              <a:off x="1583436" y="867156"/>
              <a:ext cx="12700" cy="2351659"/>
            </a:xfrm>
            <a:custGeom>
              <a:avLst/>
              <a:gdLst/>
              <a:ahLst/>
              <a:cxnLst/>
              <a:rect r="r" b="b" t="t" l="l"/>
              <a:pathLst>
                <a:path h="2351659" w="12700">
                  <a:moveTo>
                    <a:pt x="12700" y="0"/>
                  </a:moveTo>
                  <a:lnTo>
                    <a:pt x="12700" y="2351659"/>
                  </a:lnTo>
                  <a:lnTo>
                    <a:pt x="0" y="2351659"/>
                  </a:lnTo>
                  <a:lnTo>
                    <a:pt x="0" y="0"/>
                  </a:lnTo>
                  <a:close/>
                </a:path>
              </a:pathLst>
            </a:custGeom>
            <a:solidFill>
              <a:srgbClr val="FFE55E"/>
            </a:solidFill>
          </p:spPr>
        </p:sp>
        <p:sp>
          <p:nvSpPr>
            <p:cNvPr name="Freeform 5" id="5"/>
            <p:cNvSpPr/>
            <p:nvPr/>
          </p:nvSpPr>
          <p:spPr>
            <a:xfrm flipH="false" flipV="false" rot="0">
              <a:off x="1213993" y="1435354"/>
              <a:ext cx="369443" cy="12700"/>
            </a:xfrm>
            <a:custGeom>
              <a:avLst/>
              <a:gdLst/>
              <a:ahLst/>
              <a:cxnLst/>
              <a:rect r="r" b="b" t="t" l="l"/>
              <a:pathLst>
                <a:path h="12700" w="369443">
                  <a:moveTo>
                    <a:pt x="369443" y="12700"/>
                  </a:moveTo>
                  <a:lnTo>
                    <a:pt x="0" y="12700"/>
                  </a:lnTo>
                  <a:lnTo>
                    <a:pt x="0" y="0"/>
                  </a:lnTo>
                  <a:lnTo>
                    <a:pt x="369443" y="0"/>
                  </a:lnTo>
                  <a:close/>
                </a:path>
              </a:pathLst>
            </a:custGeom>
            <a:solidFill>
              <a:srgbClr val="FFE55E"/>
            </a:solidFill>
          </p:spPr>
        </p:sp>
        <p:sp>
          <p:nvSpPr>
            <p:cNvPr name="Freeform 6" id="6"/>
            <p:cNvSpPr/>
            <p:nvPr/>
          </p:nvSpPr>
          <p:spPr>
            <a:xfrm flipH="false" flipV="false" rot="0">
              <a:off x="1608074" y="2043430"/>
              <a:ext cx="369443" cy="12700"/>
            </a:xfrm>
            <a:custGeom>
              <a:avLst/>
              <a:gdLst/>
              <a:ahLst/>
              <a:cxnLst/>
              <a:rect r="r" b="b" t="t" l="l"/>
              <a:pathLst>
                <a:path h="12700" w="369443">
                  <a:moveTo>
                    <a:pt x="369443" y="12700"/>
                  </a:moveTo>
                  <a:lnTo>
                    <a:pt x="0" y="12700"/>
                  </a:lnTo>
                  <a:lnTo>
                    <a:pt x="0" y="0"/>
                  </a:lnTo>
                  <a:lnTo>
                    <a:pt x="369443" y="0"/>
                  </a:lnTo>
                  <a:close/>
                </a:path>
              </a:pathLst>
            </a:custGeom>
            <a:solidFill>
              <a:srgbClr val="FFE55E"/>
            </a:solidFill>
          </p:spPr>
        </p:sp>
        <p:sp>
          <p:nvSpPr>
            <p:cNvPr name="Freeform 7" id="7"/>
            <p:cNvSpPr/>
            <p:nvPr/>
          </p:nvSpPr>
          <p:spPr>
            <a:xfrm flipH="false" flipV="false" rot="0">
              <a:off x="1213993" y="2571369"/>
              <a:ext cx="369443" cy="12700"/>
            </a:xfrm>
            <a:custGeom>
              <a:avLst/>
              <a:gdLst/>
              <a:ahLst/>
              <a:cxnLst/>
              <a:rect r="r" b="b" t="t" l="l"/>
              <a:pathLst>
                <a:path h="12700" w="369443">
                  <a:moveTo>
                    <a:pt x="369443" y="12700"/>
                  </a:moveTo>
                  <a:lnTo>
                    <a:pt x="0" y="12700"/>
                  </a:lnTo>
                  <a:lnTo>
                    <a:pt x="0" y="0"/>
                  </a:lnTo>
                  <a:lnTo>
                    <a:pt x="369443" y="0"/>
                  </a:lnTo>
                  <a:close/>
                </a:path>
              </a:pathLst>
            </a:custGeom>
            <a:solidFill>
              <a:srgbClr val="FFE55E"/>
            </a:solidFill>
          </p:spPr>
        </p:sp>
      </p:grpSp>
      <p:sp>
        <p:nvSpPr>
          <p:cNvPr name="Freeform 8" id="8"/>
          <p:cNvSpPr/>
          <p:nvPr/>
        </p:nvSpPr>
        <p:spPr>
          <a:xfrm flipH="false" flipV="false" rot="0">
            <a:off x="13837775" y="1787704"/>
            <a:ext cx="2695501" cy="5249482"/>
          </a:xfrm>
          <a:custGeom>
            <a:avLst/>
            <a:gdLst/>
            <a:ahLst/>
            <a:cxnLst/>
            <a:rect r="r" b="b" t="t" l="l"/>
            <a:pathLst>
              <a:path h="5249482" w="2695501">
                <a:moveTo>
                  <a:pt x="0" y="0"/>
                </a:moveTo>
                <a:lnTo>
                  <a:pt x="2695502" y="0"/>
                </a:lnTo>
                <a:lnTo>
                  <a:pt x="2695502" y="5249482"/>
                </a:lnTo>
                <a:lnTo>
                  <a:pt x="0" y="52494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6494318" y="9786942"/>
            <a:ext cx="148109" cy="190669"/>
          </a:xfrm>
          <a:prstGeom prst="rect">
            <a:avLst/>
          </a:prstGeom>
        </p:spPr>
        <p:txBody>
          <a:bodyPr anchor="t" rtlCol="false" tIns="0" lIns="0" bIns="0" rIns="0">
            <a:spAutoFit/>
          </a:bodyPr>
          <a:lstStyle/>
          <a:p>
            <a:pPr algn="l">
              <a:lnSpc>
                <a:spcPts val="1527"/>
              </a:lnSpc>
            </a:pPr>
            <a:r>
              <a:rPr lang="en-US" sz="1090" spc="6">
                <a:solidFill>
                  <a:srgbClr val="093266"/>
                </a:solidFill>
                <a:latin typeface="Open Sans Bold"/>
              </a:rPr>
              <a:t>12</a:t>
            </a:r>
          </a:p>
        </p:txBody>
      </p:sp>
      <p:sp>
        <p:nvSpPr>
          <p:cNvPr name="TextBox 10" id="10"/>
          <p:cNvSpPr txBox="true"/>
          <p:nvPr/>
        </p:nvSpPr>
        <p:spPr>
          <a:xfrm rot="0">
            <a:off x="6494318" y="562140"/>
            <a:ext cx="513012" cy="255028"/>
          </a:xfrm>
          <a:prstGeom prst="rect">
            <a:avLst/>
          </a:prstGeom>
        </p:spPr>
        <p:txBody>
          <a:bodyPr anchor="t" rtlCol="false" tIns="0" lIns="0" bIns="0" rIns="0">
            <a:spAutoFit/>
          </a:bodyPr>
          <a:lstStyle/>
          <a:p>
            <a:pPr algn="l">
              <a:lnSpc>
                <a:spcPts val="2099"/>
              </a:lnSpc>
            </a:pPr>
            <a:r>
              <a:rPr lang="en-US" sz="1499" spc="8">
                <a:solidFill>
                  <a:srgbClr val="093266"/>
                </a:solidFill>
                <a:latin typeface="Open Sans Bold"/>
              </a:rPr>
              <a:t>APAC</a:t>
            </a:r>
          </a:p>
        </p:txBody>
      </p:sp>
      <p:sp>
        <p:nvSpPr>
          <p:cNvPr name="TextBox 11" id="11"/>
          <p:cNvSpPr txBox="true"/>
          <p:nvPr/>
        </p:nvSpPr>
        <p:spPr>
          <a:xfrm rot="0">
            <a:off x="5131633" y="581190"/>
            <a:ext cx="7329793" cy="2865249"/>
          </a:xfrm>
          <a:prstGeom prst="rect">
            <a:avLst/>
          </a:prstGeom>
        </p:spPr>
        <p:txBody>
          <a:bodyPr anchor="t" rtlCol="false" tIns="0" lIns="0" bIns="0" rIns="0">
            <a:spAutoFit/>
          </a:bodyPr>
          <a:lstStyle/>
          <a:p>
            <a:pPr algn="ctr">
              <a:lnSpc>
                <a:spcPts val="5699"/>
              </a:lnSpc>
            </a:pPr>
            <a:r>
              <a:rPr lang="en-US" sz="4749" spc="308">
                <a:solidFill>
                  <a:srgbClr val="FFFFFF"/>
                </a:solidFill>
                <a:latin typeface="Open Sans Bold"/>
              </a:rPr>
              <a:t>PUEBLOS DE LA ORILLA DEL PACÍFICO ASIÁTICO</a:t>
            </a:r>
          </a:p>
          <a:p>
            <a:pPr algn="ctr">
              <a:lnSpc>
                <a:spcPts val="5699"/>
              </a:lnSpc>
            </a:pPr>
          </a:p>
        </p:txBody>
      </p:sp>
      <p:sp>
        <p:nvSpPr>
          <p:cNvPr name="TextBox 12" id="12"/>
          <p:cNvSpPr txBox="true"/>
          <p:nvPr/>
        </p:nvSpPr>
        <p:spPr>
          <a:xfrm rot="0">
            <a:off x="6053424" y="3360159"/>
            <a:ext cx="5486210" cy="3581341"/>
          </a:xfrm>
          <a:prstGeom prst="rect">
            <a:avLst/>
          </a:prstGeom>
        </p:spPr>
        <p:txBody>
          <a:bodyPr anchor="t" rtlCol="false" tIns="0" lIns="0" bIns="0" rIns="0">
            <a:spAutoFit/>
          </a:bodyPr>
          <a:lstStyle/>
          <a:p>
            <a:pPr algn="l">
              <a:lnSpc>
                <a:spcPts val="1711"/>
              </a:lnSpc>
            </a:pPr>
            <a:r>
              <a:rPr lang="en-US" sz="1674" spc="123">
                <a:solidFill>
                  <a:srgbClr val="FFFFFF"/>
                </a:solidFill>
                <a:latin typeface="Open Sans"/>
              </a:rPr>
              <a:t>L</a:t>
            </a:r>
            <a:r>
              <a:rPr lang="en-US" sz="1674" spc="123">
                <a:solidFill>
                  <a:srgbClr val="FFFFFF"/>
                </a:solidFill>
                <a:latin typeface="Open Sans"/>
              </a:rPr>
              <a:t>A POBLACIÓN </a:t>
            </a:r>
          </a:p>
          <a:p>
            <a:pPr algn="ctr">
              <a:lnSpc>
                <a:spcPts val="4791"/>
              </a:lnSpc>
            </a:pPr>
            <a:r>
              <a:rPr lang="en-US" sz="4688" spc="28">
                <a:solidFill>
                  <a:srgbClr val="FFFFFF"/>
                </a:solidFill>
                <a:latin typeface="Open Sans Bold"/>
              </a:rPr>
              <a:t>2.3 BILLIONES</a:t>
            </a:r>
          </a:p>
          <a:p>
            <a:pPr algn="l">
              <a:lnSpc>
                <a:spcPts val="11720"/>
              </a:lnSpc>
            </a:pPr>
            <a:r>
              <a:rPr lang="en-US" sz="4688" spc="28">
                <a:solidFill>
                  <a:srgbClr val="FFFFFF"/>
                </a:solidFill>
                <a:latin typeface="Open Sans Bold"/>
              </a:rPr>
              <a:t>3,358</a:t>
            </a:r>
          </a:p>
          <a:p>
            <a:pPr algn="r">
              <a:lnSpc>
                <a:spcPts val="2344"/>
              </a:lnSpc>
            </a:pPr>
            <a:r>
              <a:rPr lang="en-US" sz="4688" spc="28">
                <a:solidFill>
                  <a:srgbClr val="FFE55E"/>
                </a:solidFill>
                <a:latin typeface="Open Sans Bold"/>
              </a:rPr>
              <a:t>473</a:t>
            </a:r>
          </a:p>
          <a:p>
            <a:pPr algn="l">
              <a:lnSpc>
                <a:spcPts val="10252"/>
              </a:lnSpc>
            </a:pPr>
            <a:r>
              <a:rPr lang="en-US" sz="4688" spc="28">
                <a:solidFill>
                  <a:srgbClr val="FFE55E"/>
                </a:solidFill>
                <a:latin typeface="Open Sans Bold"/>
              </a:rPr>
              <a:t>46,000</a:t>
            </a:r>
          </a:p>
        </p:txBody>
      </p:sp>
      <p:sp>
        <p:nvSpPr>
          <p:cNvPr name="TextBox 13" id="13"/>
          <p:cNvSpPr txBox="true"/>
          <p:nvPr/>
        </p:nvSpPr>
        <p:spPr>
          <a:xfrm rot="0">
            <a:off x="4264225" y="5342177"/>
            <a:ext cx="5486210" cy="313690"/>
          </a:xfrm>
          <a:prstGeom prst="rect">
            <a:avLst/>
          </a:prstGeom>
        </p:spPr>
        <p:txBody>
          <a:bodyPr anchor="t" rtlCol="false" tIns="0" lIns="0" bIns="0" rIns="0">
            <a:spAutoFit/>
          </a:bodyPr>
          <a:lstStyle/>
          <a:p>
            <a:pPr algn="ctr">
              <a:lnSpc>
                <a:spcPts val="2659"/>
              </a:lnSpc>
            </a:pPr>
            <a:r>
              <a:rPr lang="en-US" sz="1899">
                <a:solidFill>
                  <a:srgbClr val="FFFFFF"/>
                </a:solidFill>
                <a:latin typeface="League Spartan"/>
              </a:rPr>
              <a:t>GRUPOS ETNICOS</a:t>
            </a:r>
          </a:p>
        </p:txBody>
      </p:sp>
      <p:sp>
        <p:nvSpPr>
          <p:cNvPr name="TextBox 14" id="14"/>
          <p:cNvSpPr txBox="true"/>
          <p:nvPr/>
        </p:nvSpPr>
        <p:spPr>
          <a:xfrm rot="0">
            <a:off x="8796529" y="6333795"/>
            <a:ext cx="5486210" cy="1736726"/>
          </a:xfrm>
          <a:prstGeom prst="rect">
            <a:avLst/>
          </a:prstGeom>
        </p:spPr>
        <p:txBody>
          <a:bodyPr anchor="t" rtlCol="false" tIns="0" lIns="0" bIns="0" rIns="0">
            <a:spAutoFit/>
          </a:bodyPr>
          <a:lstStyle/>
          <a:p>
            <a:pPr algn="ctr">
              <a:lnSpc>
                <a:spcPts val="3499"/>
              </a:lnSpc>
            </a:pPr>
            <a:r>
              <a:rPr lang="en-US" sz="2499">
                <a:solidFill>
                  <a:srgbClr val="FFFFFF"/>
                </a:solidFill>
                <a:latin typeface="League Spartan"/>
              </a:rPr>
              <a:t> grupos étnicos todavía</a:t>
            </a:r>
          </a:p>
          <a:p>
            <a:pPr algn="ctr">
              <a:lnSpc>
                <a:spcPts val="3499"/>
              </a:lnSpc>
            </a:pPr>
            <a:r>
              <a:rPr lang="en-US" sz="2499">
                <a:solidFill>
                  <a:srgbClr val="FFFFFF"/>
                </a:solidFill>
                <a:latin typeface="League Spartan"/>
              </a:rPr>
              <a:t> no están comprometidos </a:t>
            </a:r>
          </a:p>
          <a:p>
            <a:pPr algn="ctr">
              <a:lnSpc>
                <a:spcPts val="3499"/>
              </a:lnSpc>
            </a:pPr>
            <a:r>
              <a:rPr lang="en-US" sz="2499">
                <a:solidFill>
                  <a:srgbClr val="FFFFFF"/>
                </a:solidFill>
                <a:latin typeface="League Spartan"/>
              </a:rPr>
              <a:t>con el evangelio.</a:t>
            </a:r>
          </a:p>
          <a:p>
            <a:pPr algn="ctr">
              <a:lnSpc>
                <a:spcPts val="3499"/>
              </a:lnSpc>
            </a:pPr>
          </a:p>
        </p:txBody>
      </p:sp>
      <p:sp>
        <p:nvSpPr>
          <p:cNvPr name="TextBox 15" id="15"/>
          <p:cNvSpPr txBox="true"/>
          <p:nvPr/>
        </p:nvSpPr>
        <p:spPr>
          <a:xfrm rot="0">
            <a:off x="3751213" y="6989561"/>
            <a:ext cx="5486210" cy="1736726"/>
          </a:xfrm>
          <a:prstGeom prst="rect">
            <a:avLst/>
          </a:prstGeom>
        </p:spPr>
        <p:txBody>
          <a:bodyPr anchor="t" rtlCol="false" tIns="0" lIns="0" bIns="0" rIns="0">
            <a:spAutoFit/>
          </a:bodyPr>
          <a:lstStyle/>
          <a:p>
            <a:pPr algn="ctr">
              <a:lnSpc>
                <a:spcPts val="3499"/>
              </a:lnSpc>
            </a:pPr>
            <a:r>
              <a:rPr lang="en-US" sz="2499">
                <a:solidFill>
                  <a:srgbClr val="FFFFFF"/>
                </a:solidFill>
                <a:latin typeface="League Spartan"/>
              </a:rPr>
              <a:t>almas entran cada </a:t>
            </a:r>
          </a:p>
          <a:p>
            <a:pPr algn="ctr">
              <a:lnSpc>
                <a:spcPts val="3499"/>
              </a:lnSpc>
            </a:pPr>
            <a:r>
              <a:rPr lang="en-US" sz="2499">
                <a:solidFill>
                  <a:srgbClr val="FFFFFF"/>
                </a:solidFill>
                <a:latin typeface="League Spartan"/>
              </a:rPr>
              <a:t>día en una eternidad </a:t>
            </a:r>
          </a:p>
          <a:p>
            <a:pPr algn="ctr">
              <a:lnSpc>
                <a:spcPts val="3499"/>
              </a:lnSpc>
            </a:pPr>
            <a:r>
              <a:rPr lang="en-US" sz="2499">
                <a:solidFill>
                  <a:srgbClr val="FFFFFF"/>
                </a:solidFill>
                <a:latin typeface="League Spartan"/>
              </a:rPr>
              <a:t>sin CRISTO</a:t>
            </a:r>
          </a:p>
          <a:p>
            <a:pPr algn="ctr">
              <a:lnSpc>
                <a:spcPts val="3499"/>
              </a:lnSpc>
            </a:pPr>
          </a:p>
        </p:txBody>
      </p:sp>
      <p:sp>
        <p:nvSpPr>
          <p:cNvPr name="TextBox 16" id="16"/>
          <p:cNvSpPr txBox="true"/>
          <p:nvPr/>
        </p:nvSpPr>
        <p:spPr>
          <a:xfrm rot="0">
            <a:off x="2403901" y="9042381"/>
            <a:ext cx="13480198" cy="1298576"/>
          </a:xfrm>
          <a:prstGeom prst="rect">
            <a:avLst/>
          </a:prstGeom>
        </p:spPr>
        <p:txBody>
          <a:bodyPr anchor="t" rtlCol="false" tIns="0" lIns="0" bIns="0" rIns="0">
            <a:spAutoFit/>
          </a:bodyPr>
          <a:lstStyle/>
          <a:p>
            <a:pPr algn="ctr">
              <a:lnSpc>
                <a:spcPts val="3499"/>
              </a:lnSpc>
            </a:pPr>
            <a:r>
              <a:rPr lang="en-US" sz="2499">
                <a:solidFill>
                  <a:srgbClr val="FFFFFF"/>
                </a:solidFill>
                <a:latin typeface="League Spartan"/>
              </a:rPr>
              <a:t>La mayoría de estas personas son musulmanas y budistas. El grupo más grande de Religiones étnicas.</a:t>
            </a:r>
          </a:p>
          <a:p>
            <a:pPr algn="ctr">
              <a:lnSpc>
                <a:spcPts val="3499"/>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6582" y="1739043"/>
            <a:ext cx="6546273" cy="4339127"/>
          </a:xfrm>
          <a:custGeom>
            <a:avLst/>
            <a:gdLst/>
            <a:ahLst/>
            <a:cxnLst/>
            <a:rect r="r" b="b" t="t" l="l"/>
            <a:pathLst>
              <a:path h="4339127" w="6546273">
                <a:moveTo>
                  <a:pt x="0" y="0"/>
                </a:moveTo>
                <a:lnTo>
                  <a:pt x="6546273" y="0"/>
                </a:lnTo>
                <a:lnTo>
                  <a:pt x="6546273" y="4339127"/>
                </a:lnTo>
                <a:lnTo>
                  <a:pt x="0" y="4339127"/>
                </a:lnTo>
                <a:lnTo>
                  <a:pt x="0" y="0"/>
                </a:lnTo>
                <a:close/>
              </a:path>
            </a:pathLst>
          </a:custGeom>
          <a:blipFill>
            <a:blip r:embed="rId2"/>
            <a:stretch>
              <a:fillRect l="0" t="-418" r="-294" b="0"/>
            </a:stretch>
          </a:blipFill>
        </p:spPr>
      </p:sp>
      <p:sp>
        <p:nvSpPr>
          <p:cNvPr name="TextBox 3" id="3"/>
          <p:cNvSpPr txBox="true"/>
          <p:nvPr/>
        </p:nvSpPr>
        <p:spPr>
          <a:xfrm rot="0">
            <a:off x="11646157" y="9786942"/>
            <a:ext cx="147551" cy="190669"/>
          </a:xfrm>
          <a:prstGeom prst="rect">
            <a:avLst/>
          </a:prstGeom>
        </p:spPr>
        <p:txBody>
          <a:bodyPr anchor="t" rtlCol="false" tIns="0" lIns="0" bIns="0" rIns="0">
            <a:spAutoFit/>
          </a:bodyPr>
          <a:lstStyle/>
          <a:p>
            <a:pPr algn="l">
              <a:lnSpc>
                <a:spcPts val="1527"/>
              </a:lnSpc>
            </a:pPr>
            <a:r>
              <a:rPr lang="en-US" sz="1090" spc="1">
                <a:solidFill>
                  <a:srgbClr val="093266"/>
                </a:solidFill>
                <a:latin typeface="Open Sans Bold"/>
              </a:rPr>
              <a:t>13</a:t>
            </a:r>
          </a:p>
        </p:txBody>
      </p:sp>
      <p:sp>
        <p:nvSpPr>
          <p:cNvPr name="TextBox 4" id="4"/>
          <p:cNvSpPr txBox="true"/>
          <p:nvPr/>
        </p:nvSpPr>
        <p:spPr>
          <a:xfrm rot="0">
            <a:off x="274896" y="475257"/>
            <a:ext cx="6357959" cy="1543827"/>
          </a:xfrm>
          <a:prstGeom prst="rect">
            <a:avLst/>
          </a:prstGeom>
        </p:spPr>
        <p:txBody>
          <a:bodyPr anchor="t" rtlCol="false" tIns="0" lIns="0" bIns="0" rIns="0">
            <a:spAutoFit/>
          </a:bodyPr>
          <a:lstStyle/>
          <a:p>
            <a:pPr>
              <a:lnSpc>
                <a:spcPts val="6339"/>
              </a:lnSpc>
            </a:pPr>
            <a:r>
              <a:rPr lang="en-US" sz="4528" spc="4">
                <a:solidFill>
                  <a:srgbClr val="093266"/>
                </a:solidFill>
                <a:latin typeface="Open Sans Bold"/>
              </a:rPr>
              <a:t>Bangingi de Malasia</a:t>
            </a:r>
          </a:p>
          <a:p>
            <a:pPr algn="l">
              <a:lnSpc>
                <a:spcPts val="6339"/>
              </a:lnSpc>
            </a:pPr>
          </a:p>
        </p:txBody>
      </p:sp>
      <p:sp>
        <p:nvSpPr>
          <p:cNvPr name="TextBox 5" id="5"/>
          <p:cNvSpPr txBox="true"/>
          <p:nvPr/>
        </p:nvSpPr>
        <p:spPr>
          <a:xfrm rot="0">
            <a:off x="254527" y="6399934"/>
            <a:ext cx="6037220" cy="2025005"/>
          </a:xfrm>
          <a:prstGeom prst="rect">
            <a:avLst/>
          </a:prstGeom>
        </p:spPr>
        <p:txBody>
          <a:bodyPr anchor="t" rtlCol="false" tIns="0" lIns="0" bIns="0" rIns="0">
            <a:spAutoFit/>
          </a:bodyPr>
          <a:lstStyle/>
          <a:p>
            <a:pPr algn="just">
              <a:lnSpc>
                <a:spcPts val="3465"/>
              </a:lnSpc>
            </a:pPr>
            <a:r>
              <a:rPr lang="en-US" sz="2475" spc="-76">
                <a:solidFill>
                  <a:srgbClr val="2C7B80"/>
                </a:solidFill>
                <a:latin typeface="IBM Plex Sans Condensed Bold Italics"/>
              </a:rPr>
              <a:t>“De modo que si alguno está en Cristo, nueva criatura es. Lo viejo ha pasado; he aquí lo nuevo ha llegado”.</a:t>
            </a:r>
          </a:p>
          <a:p>
            <a:pPr algn="just">
              <a:lnSpc>
                <a:spcPts val="3465"/>
              </a:lnSpc>
            </a:pPr>
            <a:r>
              <a:rPr lang="en-US" sz="2475" spc="-76">
                <a:solidFill>
                  <a:srgbClr val="2C7B80"/>
                </a:solidFill>
                <a:latin typeface="IBM Plex Sans Condensed Bold Italics"/>
              </a:rPr>
              <a:t>2 Corintios 5:17</a:t>
            </a:r>
          </a:p>
          <a:p>
            <a:pPr algn="just">
              <a:lnSpc>
                <a:spcPts val="2205"/>
              </a:lnSpc>
            </a:pPr>
          </a:p>
        </p:txBody>
      </p:sp>
      <p:sp>
        <p:nvSpPr>
          <p:cNvPr name="TextBox 6" id="6"/>
          <p:cNvSpPr txBox="true"/>
          <p:nvPr/>
        </p:nvSpPr>
        <p:spPr>
          <a:xfrm rot="0">
            <a:off x="6880953" y="698707"/>
            <a:ext cx="11643943" cy="9193094"/>
          </a:xfrm>
          <a:prstGeom prst="rect">
            <a:avLst/>
          </a:prstGeom>
        </p:spPr>
        <p:txBody>
          <a:bodyPr anchor="t" rtlCol="false" tIns="0" lIns="0" bIns="0" rIns="0">
            <a:spAutoFit/>
          </a:bodyPr>
          <a:lstStyle/>
          <a:p>
            <a:pPr>
              <a:lnSpc>
                <a:spcPts val="5408"/>
              </a:lnSpc>
            </a:pPr>
            <a:r>
              <a:rPr lang="en-US" sz="4160" spc="8">
                <a:solidFill>
                  <a:srgbClr val="000000"/>
                </a:solidFill>
                <a:latin typeface="Open Sans"/>
              </a:rPr>
              <a:t>.Los bangingi de Malasia viven en Sabah, en el extremo noreste de Borneo. Históricamente, fueron traficantes de esclavos, guerreros y piratas infames. Hoy trabajan en los negocios, la agricultura y la pesca. Los Bangingi fueron los primeros en Malasia en abrazar el Islam, que todavía siguen hoy. También temen a los espíritus de los muertos que creen que están trabajando en el mundo. Un mes al año, los Bangingi ofrecen oraciones a estos espíritus. Aunque hay materiales del Evangelio disponibles, no se conoce a ningún creyente entre ellos.</a:t>
            </a:r>
          </a:p>
          <a:p>
            <a:pPr algn="l">
              <a:lnSpc>
                <a:spcPts val="2752"/>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776194" y="235599"/>
            <a:ext cx="6235516" cy="6459784"/>
            <a:chOff x="0" y="0"/>
            <a:chExt cx="3020504" cy="3129140"/>
          </a:xfrm>
        </p:grpSpPr>
        <p:sp>
          <p:nvSpPr>
            <p:cNvPr name="Freeform 3" id="3"/>
            <p:cNvSpPr/>
            <p:nvPr/>
          </p:nvSpPr>
          <p:spPr>
            <a:xfrm flipH="false" flipV="false" rot="0">
              <a:off x="0" y="0"/>
              <a:ext cx="3020441" cy="3129153"/>
            </a:xfrm>
            <a:custGeom>
              <a:avLst/>
              <a:gdLst/>
              <a:ahLst/>
              <a:cxnLst/>
              <a:rect r="r" b="b" t="t" l="l"/>
              <a:pathLst>
                <a:path h="3129153" w="3020441">
                  <a:moveTo>
                    <a:pt x="1510284" y="0"/>
                  </a:moveTo>
                  <a:cubicBezTo>
                    <a:pt x="676148" y="0"/>
                    <a:pt x="0" y="700532"/>
                    <a:pt x="0" y="1564640"/>
                  </a:cubicBezTo>
                  <a:cubicBezTo>
                    <a:pt x="0" y="2428748"/>
                    <a:pt x="676148" y="3129153"/>
                    <a:pt x="1510284" y="3129153"/>
                  </a:cubicBezTo>
                  <a:cubicBezTo>
                    <a:pt x="2344420" y="3129153"/>
                    <a:pt x="3020441" y="2428621"/>
                    <a:pt x="3020441" y="1564640"/>
                  </a:cubicBezTo>
                  <a:cubicBezTo>
                    <a:pt x="3020441" y="700659"/>
                    <a:pt x="2344293" y="0"/>
                    <a:pt x="1510284" y="0"/>
                  </a:cubicBezTo>
                  <a:close/>
                </a:path>
              </a:pathLst>
            </a:custGeom>
            <a:blipFill>
              <a:blip r:embed="rId2"/>
              <a:stretch>
                <a:fillRect l="-587" t="-557" r="-589" b="-558"/>
              </a:stretch>
            </a:blipFill>
          </p:spPr>
        </p:sp>
      </p:grpSp>
      <p:sp>
        <p:nvSpPr>
          <p:cNvPr name="Freeform 4" id="4"/>
          <p:cNvSpPr/>
          <p:nvPr/>
        </p:nvSpPr>
        <p:spPr>
          <a:xfrm flipH="false" flipV="false" rot="0">
            <a:off x="16117903" y="8038531"/>
            <a:ext cx="1677443" cy="1853271"/>
          </a:xfrm>
          <a:custGeom>
            <a:avLst/>
            <a:gdLst/>
            <a:ahLst/>
            <a:cxnLst/>
            <a:rect r="r" b="b" t="t" l="l"/>
            <a:pathLst>
              <a:path h="1853271" w="1677443">
                <a:moveTo>
                  <a:pt x="0" y="0"/>
                </a:moveTo>
                <a:lnTo>
                  <a:pt x="1677444" y="0"/>
                </a:lnTo>
                <a:lnTo>
                  <a:pt x="1677444" y="1853270"/>
                </a:lnTo>
                <a:lnTo>
                  <a:pt x="0" y="1853270"/>
                </a:lnTo>
                <a:lnTo>
                  <a:pt x="0" y="0"/>
                </a:lnTo>
                <a:close/>
              </a:path>
            </a:pathLst>
          </a:custGeom>
          <a:blipFill>
            <a:blip r:embed="rId3"/>
            <a:stretch>
              <a:fillRect l="0" t="0" r="0" b="0"/>
            </a:stretch>
          </a:blipFill>
        </p:spPr>
      </p:sp>
      <p:sp>
        <p:nvSpPr>
          <p:cNvPr name="TextBox 5" id="5"/>
          <p:cNvSpPr txBox="true"/>
          <p:nvPr/>
        </p:nvSpPr>
        <p:spPr>
          <a:xfrm rot="0">
            <a:off x="6494318" y="9786942"/>
            <a:ext cx="159332" cy="190669"/>
          </a:xfrm>
          <a:prstGeom prst="rect">
            <a:avLst/>
          </a:prstGeom>
        </p:spPr>
        <p:txBody>
          <a:bodyPr anchor="t" rtlCol="false" tIns="0" lIns="0" bIns="0" rIns="0">
            <a:spAutoFit/>
          </a:bodyPr>
          <a:lstStyle/>
          <a:p>
            <a:pPr algn="l">
              <a:lnSpc>
                <a:spcPts val="1527"/>
              </a:lnSpc>
            </a:pPr>
            <a:r>
              <a:rPr lang="en-US" sz="1090" spc="-1">
                <a:solidFill>
                  <a:srgbClr val="093266"/>
                </a:solidFill>
                <a:latin typeface="Open Sans Bold"/>
              </a:rPr>
              <a:t>14</a:t>
            </a:r>
          </a:p>
        </p:txBody>
      </p:sp>
      <p:sp>
        <p:nvSpPr>
          <p:cNvPr name="TextBox 6" id="6"/>
          <p:cNvSpPr txBox="true"/>
          <p:nvPr/>
        </p:nvSpPr>
        <p:spPr>
          <a:xfrm rot="0">
            <a:off x="6985183" y="933450"/>
            <a:ext cx="4791011" cy="785957"/>
          </a:xfrm>
          <a:prstGeom prst="rect">
            <a:avLst/>
          </a:prstGeom>
        </p:spPr>
        <p:txBody>
          <a:bodyPr anchor="t" rtlCol="false" tIns="0" lIns="0" bIns="0" rIns="0">
            <a:spAutoFit/>
          </a:bodyPr>
          <a:lstStyle/>
          <a:p>
            <a:pPr algn="l">
              <a:lnSpc>
                <a:spcPts val="6520"/>
              </a:lnSpc>
            </a:pPr>
            <a:r>
              <a:rPr lang="en-US" sz="4657" spc="-4">
                <a:solidFill>
                  <a:srgbClr val="093266"/>
                </a:solidFill>
                <a:latin typeface="Open Sans Bold"/>
              </a:rPr>
              <a:t>Kui de Tailandia</a:t>
            </a:r>
          </a:p>
        </p:txBody>
      </p:sp>
      <p:sp>
        <p:nvSpPr>
          <p:cNvPr name="TextBox 7" id="7"/>
          <p:cNvSpPr txBox="true"/>
          <p:nvPr/>
        </p:nvSpPr>
        <p:spPr>
          <a:xfrm rot="0">
            <a:off x="12148828" y="7082316"/>
            <a:ext cx="5862881" cy="1435500"/>
          </a:xfrm>
          <a:prstGeom prst="rect">
            <a:avLst/>
          </a:prstGeom>
        </p:spPr>
        <p:txBody>
          <a:bodyPr anchor="t" rtlCol="false" tIns="0" lIns="0" bIns="0" rIns="0">
            <a:spAutoFit/>
          </a:bodyPr>
          <a:lstStyle/>
          <a:p>
            <a:pPr algn="just">
              <a:lnSpc>
                <a:spcPts val="2987"/>
              </a:lnSpc>
            </a:pPr>
            <a:r>
              <a:rPr lang="en-US" sz="2134" spc="-57">
                <a:solidFill>
                  <a:srgbClr val="2C7B80"/>
                </a:solidFill>
                <a:latin typeface="IBM Plex Sans Condensed Bold Italics"/>
              </a:rPr>
              <a:t>““He aquí, estoy haciendo algo nuevo; ahora brota,</a:t>
            </a:r>
          </a:p>
          <a:p>
            <a:pPr algn="just">
              <a:lnSpc>
                <a:spcPts val="2987"/>
              </a:lnSpc>
            </a:pPr>
            <a:r>
              <a:rPr lang="en-US" sz="2134" spc="-57">
                <a:solidFill>
                  <a:srgbClr val="2C7B80"/>
                </a:solidFill>
                <a:latin typeface="IBM Plex Sans Condensed Bold Italics"/>
              </a:rPr>
              <a:t> ¿no lo percibís? Abriré camino en el desierto y ríos en el</a:t>
            </a:r>
          </a:p>
          <a:p>
            <a:pPr algn="just">
              <a:lnSpc>
                <a:spcPts val="2987"/>
              </a:lnSpc>
            </a:pPr>
            <a:r>
              <a:rPr lang="en-US" sz="2134" spc="-57">
                <a:solidFill>
                  <a:srgbClr val="2C7B80"/>
                </a:solidFill>
                <a:latin typeface="IBM Plex Sans Condensed Bold Italics"/>
              </a:rPr>
              <a:t>desierto. "         Isaías 43:19</a:t>
            </a:r>
          </a:p>
          <a:p>
            <a:pPr algn="just">
              <a:lnSpc>
                <a:spcPts val="2567"/>
              </a:lnSpc>
            </a:pPr>
          </a:p>
        </p:txBody>
      </p:sp>
      <p:sp>
        <p:nvSpPr>
          <p:cNvPr name="TextBox 8" id="8"/>
          <p:cNvSpPr txBox="true"/>
          <p:nvPr/>
        </p:nvSpPr>
        <p:spPr>
          <a:xfrm rot="0">
            <a:off x="669720" y="488529"/>
            <a:ext cx="11106473" cy="9489082"/>
          </a:xfrm>
          <a:prstGeom prst="rect">
            <a:avLst/>
          </a:prstGeom>
        </p:spPr>
        <p:txBody>
          <a:bodyPr anchor="t" rtlCol="false" tIns="0" lIns="0" bIns="0" rIns="0">
            <a:spAutoFit/>
          </a:bodyPr>
          <a:lstStyle/>
          <a:p>
            <a:pPr>
              <a:lnSpc>
                <a:spcPts val="4233"/>
              </a:lnSpc>
            </a:pPr>
            <a:r>
              <a:rPr lang="en-US" sz="3256">
                <a:solidFill>
                  <a:srgbClr val="000000"/>
                </a:solidFill>
                <a:latin typeface="Open Sans Bold"/>
              </a:rPr>
              <a:t>Los Kui de Tailandia</a:t>
            </a:r>
          </a:p>
          <a:p>
            <a:pPr>
              <a:lnSpc>
                <a:spcPts val="4233"/>
              </a:lnSpc>
            </a:pPr>
            <a:r>
              <a:rPr lang="en-US" sz="3256">
                <a:solidFill>
                  <a:srgbClr val="000000"/>
                </a:solidFill>
                <a:latin typeface="Open Sans Bold"/>
              </a:rPr>
              <a:t>son conocidos por criar</a:t>
            </a:r>
          </a:p>
          <a:p>
            <a:pPr>
              <a:lnSpc>
                <a:spcPts val="4233"/>
              </a:lnSpc>
            </a:pPr>
            <a:r>
              <a:rPr lang="en-US" sz="3256">
                <a:solidFill>
                  <a:srgbClr val="000000"/>
                </a:solidFill>
                <a:latin typeface="Open Sans Bold"/>
              </a:rPr>
              <a:t>elefantes y tejido de</a:t>
            </a:r>
          </a:p>
          <a:p>
            <a:pPr>
              <a:lnSpc>
                <a:spcPts val="4233"/>
              </a:lnSpc>
            </a:pPr>
            <a:r>
              <a:rPr lang="en-US" sz="3256">
                <a:solidFill>
                  <a:srgbClr val="000000"/>
                </a:solidFill>
                <a:latin typeface="Open Sans Bold"/>
              </a:rPr>
              <a:t>seda. Un grupo minoritario</a:t>
            </a:r>
          </a:p>
          <a:p>
            <a:pPr>
              <a:lnSpc>
                <a:spcPts val="4233"/>
              </a:lnSpc>
            </a:pPr>
            <a:r>
              <a:rPr lang="en-US" sz="3256">
                <a:solidFill>
                  <a:srgbClr val="000000"/>
                </a:solidFill>
                <a:latin typeface="Open Sans"/>
              </a:rPr>
              <a:t>e</a:t>
            </a:r>
            <a:r>
              <a:rPr lang="en-US" sz="3256">
                <a:solidFill>
                  <a:srgbClr val="000000"/>
                </a:solidFill>
                <a:latin typeface="Open Sans Bold"/>
              </a:rPr>
              <a:t>n Tailandia han</a:t>
            </a:r>
          </a:p>
          <a:p>
            <a:pPr>
              <a:lnSpc>
                <a:spcPts val="4233"/>
              </a:lnSpc>
            </a:pPr>
            <a:r>
              <a:rPr lang="en-US" sz="3256">
                <a:solidFill>
                  <a:srgbClr val="000000"/>
                </a:solidFill>
                <a:latin typeface="Open Sans Bold"/>
              </a:rPr>
              <a:t>sido maltratado e  </a:t>
            </a:r>
          </a:p>
          <a:p>
            <a:pPr>
              <a:lnSpc>
                <a:spcPts val="4233"/>
              </a:lnSpc>
            </a:pPr>
            <a:r>
              <a:rPr lang="en-US" sz="3256">
                <a:solidFill>
                  <a:srgbClr val="000000"/>
                </a:solidFill>
                <a:latin typeface="Open Sans Bold"/>
              </a:rPr>
              <a:t>ignorado durante años. Ellos </a:t>
            </a:r>
          </a:p>
          <a:p>
            <a:pPr>
              <a:lnSpc>
                <a:spcPts val="4233"/>
              </a:lnSpc>
            </a:pPr>
            <a:r>
              <a:rPr lang="en-US" sz="3256">
                <a:solidFill>
                  <a:srgbClr val="000000"/>
                </a:solidFill>
                <a:latin typeface="Open Sans Bold"/>
              </a:rPr>
              <a:t>Recientemente han experimentado un resurgimiento</a:t>
            </a:r>
          </a:p>
          <a:p>
            <a:pPr>
              <a:lnSpc>
                <a:spcPts val="4233"/>
              </a:lnSpc>
            </a:pPr>
            <a:r>
              <a:rPr lang="en-US" sz="3256">
                <a:solidFill>
                  <a:srgbClr val="000000"/>
                </a:solidFill>
                <a:latin typeface="Open Sans Bold"/>
              </a:rPr>
              <a:t>de su cultura e idioma, y ​​promueven su cultura online. Pero necesitan un avivamiento espiritual. Durante la década de 1990, se inició una iglesia que </a:t>
            </a:r>
          </a:p>
          <a:p>
            <a:pPr>
              <a:lnSpc>
                <a:spcPts val="4233"/>
              </a:lnSpc>
            </a:pPr>
            <a:r>
              <a:rPr lang="en-US" sz="3256">
                <a:solidFill>
                  <a:srgbClr val="000000"/>
                </a:solidFill>
                <a:latin typeface="Open Sans Bold"/>
              </a:rPr>
              <a:t>prosperó dentro de la comunidad Kui. Desafortunadamente, la influencia de la iglesia disminuyó en la década de 2000. Ahora, la gente continúa con su adoración tradicional a los espíritus que creen que los sanarán o bendecirán, tratando de hacer suficiente bien para compensar sus pecados</a:t>
            </a:r>
          </a:p>
          <a:p>
            <a:pPr algn="l">
              <a:lnSpc>
                <a:spcPts val="4233"/>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027707" y="36907"/>
            <a:ext cx="8706052" cy="4241985"/>
          </a:xfrm>
          <a:custGeom>
            <a:avLst/>
            <a:gdLst/>
            <a:ahLst/>
            <a:cxnLst/>
            <a:rect r="r" b="b" t="t" l="l"/>
            <a:pathLst>
              <a:path h="4241985" w="8706052">
                <a:moveTo>
                  <a:pt x="0" y="0"/>
                </a:moveTo>
                <a:lnTo>
                  <a:pt x="8706052" y="0"/>
                </a:lnTo>
                <a:lnTo>
                  <a:pt x="8706052" y="4241985"/>
                </a:lnTo>
                <a:lnTo>
                  <a:pt x="0" y="4241985"/>
                </a:lnTo>
                <a:lnTo>
                  <a:pt x="0" y="0"/>
                </a:lnTo>
                <a:close/>
              </a:path>
            </a:pathLst>
          </a:custGeom>
          <a:blipFill>
            <a:blip r:embed="rId2"/>
            <a:stretch>
              <a:fillRect l="0" t="-16869" r="0" b="-16307"/>
            </a:stretch>
          </a:blipFill>
        </p:spPr>
      </p:sp>
      <p:grpSp>
        <p:nvGrpSpPr>
          <p:cNvPr name="Group 3" id="3"/>
          <p:cNvGrpSpPr>
            <a:grpSpLocks noChangeAspect="true"/>
          </p:cNvGrpSpPr>
          <p:nvPr/>
        </p:nvGrpSpPr>
        <p:grpSpPr>
          <a:xfrm rot="0">
            <a:off x="8842960" y="2157900"/>
            <a:ext cx="9075546" cy="8792087"/>
            <a:chOff x="0" y="0"/>
            <a:chExt cx="4927600" cy="4773689"/>
          </a:xfrm>
        </p:grpSpPr>
        <p:sp>
          <p:nvSpPr>
            <p:cNvPr name="Freeform 4" id="4"/>
            <p:cNvSpPr/>
            <p:nvPr/>
          </p:nvSpPr>
          <p:spPr>
            <a:xfrm flipH="false" flipV="false" rot="0">
              <a:off x="63500" y="63500"/>
              <a:ext cx="4800600" cy="4392676"/>
            </a:xfrm>
            <a:custGeom>
              <a:avLst/>
              <a:gdLst/>
              <a:ahLst/>
              <a:cxnLst/>
              <a:rect r="r" b="b" t="t" l="l"/>
              <a:pathLst>
                <a:path h="4392676" w="4800600">
                  <a:moveTo>
                    <a:pt x="347472" y="0"/>
                  </a:moveTo>
                  <a:cubicBezTo>
                    <a:pt x="227203" y="0"/>
                    <a:pt x="112014" y="8636"/>
                    <a:pt x="0" y="28575"/>
                  </a:cubicBezTo>
                  <a:lnTo>
                    <a:pt x="0" y="4392676"/>
                  </a:lnTo>
                  <a:lnTo>
                    <a:pt x="4800600" y="4392676"/>
                  </a:lnTo>
                  <a:lnTo>
                    <a:pt x="4800600" y="312928"/>
                  </a:lnTo>
                  <a:lnTo>
                    <a:pt x="4800600" y="312928"/>
                  </a:lnTo>
                  <a:cubicBezTo>
                    <a:pt x="4419981" y="347345"/>
                    <a:pt x="4068572" y="361696"/>
                    <a:pt x="3743071" y="361696"/>
                  </a:cubicBezTo>
                  <a:cubicBezTo>
                    <a:pt x="2108200" y="361569"/>
                    <a:pt x="1124712" y="0"/>
                    <a:pt x="347472" y="0"/>
                  </a:cubicBezTo>
                  <a:close/>
                </a:path>
              </a:pathLst>
            </a:custGeom>
            <a:solidFill>
              <a:srgbClr val="FFFFFF"/>
            </a:solidFill>
          </p:spPr>
        </p:sp>
        <p:sp>
          <p:nvSpPr>
            <p:cNvPr name="Freeform 5" id="5"/>
            <p:cNvSpPr/>
            <p:nvPr/>
          </p:nvSpPr>
          <p:spPr>
            <a:xfrm flipH="false" flipV="false" rot="0">
              <a:off x="2733548" y="646684"/>
              <a:ext cx="12700" cy="4063492"/>
            </a:xfrm>
            <a:custGeom>
              <a:avLst/>
              <a:gdLst/>
              <a:ahLst/>
              <a:cxnLst/>
              <a:rect r="r" b="b" t="t" l="l"/>
              <a:pathLst>
                <a:path h="4063492" w="12700">
                  <a:moveTo>
                    <a:pt x="12700" y="0"/>
                  </a:moveTo>
                  <a:lnTo>
                    <a:pt x="12700" y="4063492"/>
                  </a:lnTo>
                  <a:lnTo>
                    <a:pt x="0" y="4063492"/>
                  </a:lnTo>
                  <a:lnTo>
                    <a:pt x="0" y="0"/>
                  </a:lnTo>
                  <a:close/>
                </a:path>
              </a:pathLst>
            </a:custGeom>
            <a:solidFill>
              <a:srgbClr val="F57E29"/>
            </a:solidFill>
          </p:spPr>
        </p:sp>
        <p:sp>
          <p:nvSpPr>
            <p:cNvPr name="Freeform 6" id="6"/>
            <p:cNvSpPr/>
            <p:nvPr/>
          </p:nvSpPr>
          <p:spPr>
            <a:xfrm flipH="false" flipV="false" rot="0">
              <a:off x="2733548" y="1909064"/>
              <a:ext cx="1542542" cy="12700"/>
            </a:xfrm>
            <a:custGeom>
              <a:avLst/>
              <a:gdLst/>
              <a:ahLst/>
              <a:cxnLst/>
              <a:rect r="r" b="b" t="t" l="l"/>
              <a:pathLst>
                <a:path h="12700" w="1542542">
                  <a:moveTo>
                    <a:pt x="0" y="0"/>
                  </a:moveTo>
                  <a:lnTo>
                    <a:pt x="1542542" y="0"/>
                  </a:lnTo>
                  <a:lnTo>
                    <a:pt x="1542542" y="12700"/>
                  </a:lnTo>
                  <a:lnTo>
                    <a:pt x="0" y="12700"/>
                  </a:lnTo>
                  <a:close/>
                </a:path>
              </a:pathLst>
            </a:custGeom>
            <a:solidFill>
              <a:srgbClr val="F57E29"/>
            </a:solidFill>
          </p:spPr>
        </p:sp>
      </p:grpSp>
      <p:sp>
        <p:nvSpPr>
          <p:cNvPr name="TextBox 7" id="7"/>
          <p:cNvSpPr txBox="true"/>
          <p:nvPr/>
        </p:nvSpPr>
        <p:spPr>
          <a:xfrm rot="0">
            <a:off x="11645923" y="9786942"/>
            <a:ext cx="147759" cy="190669"/>
          </a:xfrm>
          <a:prstGeom prst="rect">
            <a:avLst/>
          </a:prstGeom>
        </p:spPr>
        <p:txBody>
          <a:bodyPr anchor="t" rtlCol="false" tIns="0" lIns="0" bIns="0" rIns="0">
            <a:spAutoFit/>
          </a:bodyPr>
          <a:lstStyle/>
          <a:p>
            <a:pPr algn="l">
              <a:lnSpc>
                <a:spcPts val="1527"/>
              </a:lnSpc>
            </a:pPr>
            <a:r>
              <a:rPr lang="en-US" sz="1090" spc="1">
                <a:solidFill>
                  <a:srgbClr val="093266"/>
                </a:solidFill>
                <a:latin typeface="Open Sans Bold"/>
              </a:rPr>
              <a:t>15</a:t>
            </a:r>
          </a:p>
        </p:txBody>
      </p:sp>
      <p:sp>
        <p:nvSpPr>
          <p:cNvPr name="TextBox 8" id="8"/>
          <p:cNvSpPr txBox="true"/>
          <p:nvPr/>
        </p:nvSpPr>
        <p:spPr>
          <a:xfrm rot="0">
            <a:off x="9077128" y="2812476"/>
            <a:ext cx="9947979" cy="1850214"/>
          </a:xfrm>
          <a:prstGeom prst="rect">
            <a:avLst/>
          </a:prstGeom>
        </p:spPr>
        <p:txBody>
          <a:bodyPr anchor="t" rtlCol="false" tIns="0" lIns="0" bIns="0" rIns="0">
            <a:spAutoFit/>
          </a:bodyPr>
          <a:lstStyle/>
          <a:p>
            <a:pPr>
              <a:lnSpc>
                <a:spcPts val="7475"/>
              </a:lnSpc>
            </a:pPr>
            <a:r>
              <a:rPr lang="en-US" sz="5339" spc="5">
                <a:solidFill>
                  <a:srgbClr val="093266"/>
                </a:solidFill>
                <a:latin typeface="Open Sans Bold"/>
              </a:rPr>
              <a:t>Los Sikka de</a:t>
            </a:r>
          </a:p>
          <a:p>
            <a:pPr algn="l">
              <a:lnSpc>
                <a:spcPts val="7475"/>
              </a:lnSpc>
            </a:pPr>
            <a:r>
              <a:rPr lang="en-US" sz="5339" spc="5">
                <a:solidFill>
                  <a:srgbClr val="093266"/>
                </a:solidFill>
                <a:latin typeface="Open Sans Bold"/>
              </a:rPr>
              <a:t> Indonesia </a:t>
            </a:r>
          </a:p>
        </p:txBody>
      </p:sp>
      <p:sp>
        <p:nvSpPr>
          <p:cNvPr name="TextBox 9" id="9"/>
          <p:cNvSpPr txBox="true"/>
          <p:nvPr/>
        </p:nvSpPr>
        <p:spPr>
          <a:xfrm rot="0">
            <a:off x="14051117" y="3235637"/>
            <a:ext cx="4052136" cy="2432339"/>
          </a:xfrm>
          <a:prstGeom prst="rect">
            <a:avLst/>
          </a:prstGeom>
        </p:spPr>
        <p:txBody>
          <a:bodyPr anchor="t" rtlCol="false" tIns="0" lIns="0" bIns="0" rIns="0">
            <a:spAutoFit/>
          </a:bodyPr>
          <a:lstStyle/>
          <a:p>
            <a:pPr algn="l">
              <a:lnSpc>
                <a:spcPts val="2749"/>
              </a:lnSpc>
            </a:pPr>
            <a:r>
              <a:rPr lang="en-US" sz="1963" spc="-56">
                <a:solidFill>
                  <a:srgbClr val="2C7B80"/>
                </a:solidFill>
                <a:latin typeface="IBM Plex Sans Condensed Bold Italics"/>
              </a:rPr>
              <a:t>“Porque la palabra de Dios es viva y eficaz, más cortante que toda espada de dos filos, y penetra hasta dividir el alma y el espíritu, las coyunturas y los tuétanos, y discierne los pensamientos y las intenciones del corazón”. Hebreos 4:12</a:t>
            </a:r>
          </a:p>
          <a:p>
            <a:pPr algn="l">
              <a:lnSpc>
                <a:spcPts val="3169"/>
              </a:lnSpc>
            </a:pPr>
          </a:p>
        </p:txBody>
      </p:sp>
      <p:sp>
        <p:nvSpPr>
          <p:cNvPr name="TextBox 10" id="10"/>
          <p:cNvSpPr txBox="true"/>
          <p:nvPr/>
        </p:nvSpPr>
        <p:spPr>
          <a:xfrm rot="0">
            <a:off x="278947" y="301132"/>
            <a:ext cx="8564013" cy="10223965"/>
          </a:xfrm>
          <a:prstGeom prst="rect">
            <a:avLst/>
          </a:prstGeom>
        </p:spPr>
        <p:txBody>
          <a:bodyPr anchor="t" rtlCol="false" tIns="0" lIns="0" bIns="0" rIns="0">
            <a:spAutoFit/>
          </a:bodyPr>
          <a:lstStyle/>
          <a:p>
            <a:pPr>
              <a:lnSpc>
                <a:spcPts val="5136"/>
              </a:lnSpc>
            </a:pPr>
            <a:r>
              <a:rPr lang="en-US" sz="3950" spc="11">
                <a:solidFill>
                  <a:srgbClr val="000000"/>
                </a:solidFill>
                <a:latin typeface="Open Sans"/>
              </a:rPr>
              <a:t>Los Sikka de Indonesia viven en la isla de Flores. Siguen principalmente el catolicismo romano,</a:t>
            </a:r>
          </a:p>
          <a:p>
            <a:pPr>
              <a:lnSpc>
                <a:spcPts val="5136"/>
              </a:lnSpc>
            </a:pPr>
            <a:r>
              <a:rPr lang="en-US" sz="3950" spc="11">
                <a:solidFill>
                  <a:srgbClr val="000000"/>
                </a:solidFill>
                <a:latin typeface="Open Sans"/>
              </a:rPr>
              <a:t>pero la gente de las zonas rurales también adora a sus antepasados, como lo han hecho las generaciones anteriores. Se dedican a la granja, a la pesca, y a criar ganado. También se sostienen vendiendo tejiendo y haciendo trenzas. La mayoría de los Sikka se esfuerzan por hacer suficientes buenas obras para llegar al cielo. La mayoría no lee la Biblia ni tiene una relación personal con Jesús.</a:t>
            </a:r>
          </a:p>
          <a:p>
            <a:pPr algn="l">
              <a:lnSpc>
                <a:spcPts val="5136"/>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91179" y="1282256"/>
            <a:ext cx="6242514" cy="6467033"/>
            <a:chOff x="0" y="0"/>
            <a:chExt cx="3020504" cy="3129140"/>
          </a:xfrm>
        </p:grpSpPr>
        <p:sp>
          <p:nvSpPr>
            <p:cNvPr name="Freeform 3" id="3"/>
            <p:cNvSpPr/>
            <p:nvPr/>
          </p:nvSpPr>
          <p:spPr>
            <a:xfrm flipH="false" flipV="false" rot="0">
              <a:off x="0" y="0"/>
              <a:ext cx="3020568" cy="3129153"/>
            </a:xfrm>
            <a:custGeom>
              <a:avLst/>
              <a:gdLst/>
              <a:ahLst/>
              <a:cxnLst/>
              <a:rect r="r" b="b" t="t" l="l"/>
              <a:pathLst>
                <a:path h="3129153" w="3020568">
                  <a:moveTo>
                    <a:pt x="1510284" y="0"/>
                  </a:moveTo>
                  <a:cubicBezTo>
                    <a:pt x="676148" y="0"/>
                    <a:pt x="0" y="700532"/>
                    <a:pt x="0" y="1564513"/>
                  </a:cubicBezTo>
                  <a:cubicBezTo>
                    <a:pt x="0" y="2428494"/>
                    <a:pt x="676148" y="3129153"/>
                    <a:pt x="1510284" y="3129153"/>
                  </a:cubicBezTo>
                  <a:cubicBezTo>
                    <a:pt x="2344420" y="3129153"/>
                    <a:pt x="3020568" y="2428621"/>
                    <a:pt x="3020568" y="1564640"/>
                  </a:cubicBezTo>
                  <a:cubicBezTo>
                    <a:pt x="3020568" y="700659"/>
                    <a:pt x="2344293" y="0"/>
                    <a:pt x="1510284" y="0"/>
                  </a:cubicBezTo>
                  <a:close/>
                </a:path>
              </a:pathLst>
            </a:custGeom>
            <a:blipFill>
              <a:blip r:embed="rId2"/>
              <a:stretch>
                <a:fillRect l="-592" t="-565" r="-573" b="-565"/>
              </a:stretch>
            </a:blipFill>
          </p:spPr>
        </p:sp>
      </p:grpSp>
      <p:sp>
        <p:nvSpPr>
          <p:cNvPr name="TextBox 4" id="4"/>
          <p:cNvSpPr txBox="true"/>
          <p:nvPr/>
        </p:nvSpPr>
        <p:spPr>
          <a:xfrm rot="0">
            <a:off x="6494318" y="9786942"/>
            <a:ext cx="154617" cy="190669"/>
          </a:xfrm>
          <a:prstGeom prst="rect">
            <a:avLst/>
          </a:prstGeom>
        </p:spPr>
        <p:txBody>
          <a:bodyPr anchor="t" rtlCol="false" tIns="0" lIns="0" bIns="0" rIns="0">
            <a:spAutoFit/>
          </a:bodyPr>
          <a:lstStyle/>
          <a:p>
            <a:pPr algn="l">
              <a:lnSpc>
                <a:spcPts val="1527"/>
              </a:lnSpc>
            </a:pPr>
            <a:r>
              <a:rPr lang="en-US" sz="1090">
                <a:solidFill>
                  <a:srgbClr val="093266"/>
                </a:solidFill>
                <a:latin typeface="Open Sans Bold"/>
              </a:rPr>
              <a:t>16</a:t>
            </a:r>
          </a:p>
        </p:txBody>
      </p:sp>
      <p:sp>
        <p:nvSpPr>
          <p:cNvPr name="TextBox 5" id="5"/>
          <p:cNvSpPr txBox="true"/>
          <p:nvPr/>
        </p:nvSpPr>
        <p:spPr>
          <a:xfrm rot="0">
            <a:off x="11126719" y="230675"/>
            <a:ext cx="7686813" cy="723197"/>
          </a:xfrm>
          <a:prstGeom prst="rect">
            <a:avLst/>
          </a:prstGeom>
        </p:spPr>
        <p:txBody>
          <a:bodyPr anchor="t" rtlCol="false" tIns="0" lIns="0" bIns="0" rIns="0">
            <a:spAutoFit/>
          </a:bodyPr>
          <a:lstStyle/>
          <a:p>
            <a:pPr algn="l">
              <a:lnSpc>
                <a:spcPts val="6018"/>
              </a:lnSpc>
            </a:pPr>
            <a:r>
              <a:rPr lang="en-US" sz="4298">
                <a:solidFill>
                  <a:srgbClr val="093266"/>
                </a:solidFill>
                <a:latin typeface="Open Sans Bold"/>
              </a:rPr>
              <a:t>Ha Li de China</a:t>
            </a:r>
          </a:p>
        </p:txBody>
      </p:sp>
      <p:sp>
        <p:nvSpPr>
          <p:cNvPr name="TextBox 6" id="6"/>
          <p:cNvSpPr txBox="true"/>
          <p:nvPr/>
        </p:nvSpPr>
        <p:spPr>
          <a:xfrm rot="0">
            <a:off x="11126719" y="7839285"/>
            <a:ext cx="4813125" cy="1966707"/>
          </a:xfrm>
          <a:prstGeom prst="rect">
            <a:avLst/>
          </a:prstGeom>
        </p:spPr>
        <p:txBody>
          <a:bodyPr anchor="t" rtlCol="false" tIns="0" lIns="0" bIns="0" rIns="0">
            <a:spAutoFit/>
          </a:bodyPr>
          <a:lstStyle/>
          <a:p>
            <a:pPr algn="just">
              <a:lnSpc>
                <a:spcPts val="3948"/>
              </a:lnSpc>
            </a:pPr>
            <a:r>
              <a:rPr lang="en-US" sz="2820" spc="-81">
                <a:solidFill>
                  <a:srgbClr val="2C7B80"/>
                </a:solidFill>
                <a:latin typeface="IBM Plex Sans Condensed Bold Italics"/>
              </a:rPr>
              <a:t>“Dios mira desde el cielo a los hijos de los hombres para ver si hay alguno que entienda y busque a Dios”. Salmo 53:2</a:t>
            </a:r>
          </a:p>
        </p:txBody>
      </p:sp>
      <p:sp>
        <p:nvSpPr>
          <p:cNvPr name="TextBox 7" id="7"/>
          <p:cNvSpPr txBox="true"/>
          <p:nvPr/>
        </p:nvSpPr>
        <p:spPr>
          <a:xfrm rot="0">
            <a:off x="244976" y="522425"/>
            <a:ext cx="9584526" cy="8145561"/>
          </a:xfrm>
          <a:prstGeom prst="rect">
            <a:avLst/>
          </a:prstGeom>
        </p:spPr>
        <p:txBody>
          <a:bodyPr anchor="t" rtlCol="false" tIns="0" lIns="0" bIns="0" rIns="0">
            <a:spAutoFit/>
          </a:bodyPr>
          <a:lstStyle/>
          <a:p>
            <a:pPr>
              <a:lnSpc>
                <a:spcPts val="4680"/>
              </a:lnSpc>
            </a:pPr>
            <a:r>
              <a:rPr lang="en-US" sz="3600" spc="7">
                <a:solidFill>
                  <a:srgbClr val="000000"/>
                </a:solidFill>
                <a:latin typeface="Open Sans"/>
              </a:rPr>
              <a:t>Los Ha Li son el grupo étnico no alcanzado más grande </a:t>
            </a:r>
            <a:r>
              <a:rPr lang="en-US" sz="3600" spc="7">
                <a:solidFill>
                  <a:srgbClr val="000000"/>
                </a:solidFill>
                <a:latin typeface="Open Sans"/>
              </a:rPr>
              <a:t>en la isla de Hainan. Ellos</a:t>
            </a:r>
          </a:p>
          <a:p>
            <a:pPr>
              <a:lnSpc>
                <a:spcPts val="4680"/>
              </a:lnSpc>
            </a:pPr>
            <a:r>
              <a:rPr lang="en-US" sz="3600" spc="7">
                <a:solidFill>
                  <a:srgbClr val="000000"/>
                </a:solidFill>
                <a:latin typeface="Open Sans"/>
              </a:rPr>
              <a:t>cree en un dios, Pa-Thung,</a:t>
            </a:r>
          </a:p>
          <a:p>
            <a:pPr algn="l">
              <a:lnSpc>
                <a:spcPts val="4680"/>
              </a:lnSpc>
            </a:pPr>
            <a:r>
              <a:rPr lang="en-US" sz="3600" spc="7">
                <a:solidFill>
                  <a:srgbClr val="000000"/>
                </a:solidFill>
                <a:latin typeface="Open Sans"/>
              </a:rPr>
              <a:t>Habita en un dominio oculto y envía espíritus para salvaguardar sus aldeas. Cada vez que enfrentan aflicciones, creen que son causadas por espíritus. Los aldeanos contratan sacerdotes para rezarle a Pa-Thung. La mayoría de los Ha Li no han oído hablar del Dios omnipresente que los ve, los conoce y los ama. La falta de una comprensión bíblica profunda deja a los pocos creyentes de Ha Li vulnerables a la herejía y las prácticas de culto.</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122190" y="0"/>
            <a:ext cx="8165810" cy="4042564"/>
          </a:xfrm>
          <a:custGeom>
            <a:avLst/>
            <a:gdLst/>
            <a:ahLst/>
            <a:cxnLst/>
            <a:rect r="r" b="b" t="t" l="l"/>
            <a:pathLst>
              <a:path h="4042564" w="8165810">
                <a:moveTo>
                  <a:pt x="0" y="0"/>
                </a:moveTo>
                <a:lnTo>
                  <a:pt x="8165810" y="0"/>
                </a:lnTo>
                <a:lnTo>
                  <a:pt x="8165810" y="4042564"/>
                </a:lnTo>
                <a:lnTo>
                  <a:pt x="0" y="4042564"/>
                </a:lnTo>
                <a:lnTo>
                  <a:pt x="0" y="0"/>
                </a:lnTo>
                <a:close/>
              </a:path>
            </a:pathLst>
          </a:custGeom>
          <a:blipFill>
            <a:blip r:embed="rId2"/>
            <a:stretch>
              <a:fillRect l="0" t="-7620" r="0" b="-7054"/>
            </a:stretch>
          </a:blipFill>
        </p:spPr>
      </p:sp>
      <p:grpSp>
        <p:nvGrpSpPr>
          <p:cNvPr name="Group 3" id="3"/>
          <p:cNvGrpSpPr>
            <a:grpSpLocks noChangeAspect="true"/>
          </p:cNvGrpSpPr>
          <p:nvPr/>
        </p:nvGrpSpPr>
        <p:grpSpPr>
          <a:xfrm rot="0">
            <a:off x="9613547" y="2783275"/>
            <a:ext cx="12097307" cy="12950051"/>
            <a:chOff x="0" y="0"/>
            <a:chExt cx="4927600" cy="5274945"/>
          </a:xfrm>
        </p:grpSpPr>
        <p:sp>
          <p:nvSpPr>
            <p:cNvPr name="Freeform 4" id="4"/>
            <p:cNvSpPr/>
            <p:nvPr/>
          </p:nvSpPr>
          <p:spPr>
            <a:xfrm flipH="false" flipV="false" rot="0">
              <a:off x="63500" y="63500"/>
              <a:ext cx="4800600" cy="4392676"/>
            </a:xfrm>
            <a:custGeom>
              <a:avLst/>
              <a:gdLst/>
              <a:ahLst/>
              <a:cxnLst/>
              <a:rect r="r" b="b" t="t" l="l"/>
              <a:pathLst>
                <a:path h="4392676" w="4800600">
                  <a:moveTo>
                    <a:pt x="347472" y="0"/>
                  </a:moveTo>
                  <a:cubicBezTo>
                    <a:pt x="227203" y="0"/>
                    <a:pt x="112014" y="8636"/>
                    <a:pt x="0" y="28575"/>
                  </a:cubicBezTo>
                  <a:lnTo>
                    <a:pt x="0" y="4392676"/>
                  </a:lnTo>
                  <a:lnTo>
                    <a:pt x="4800600" y="4392676"/>
                  </a:lnTo>
                  <a:lnTo>
                    <a:pt x="4800600" y="312928"/>
                  </a:lnTo>
                  <a:lnTo>
                    <a:pt x="4800600" y="312928"/>
                  </a:lnTo>
                  <a:cubicBezTo>
                    <a:pt x="4419981" y="347345"/>
                    <a:pt x="4068572" y="361696"/>
                    <a:pt x="3743071" y="361696"/>
                  </a:cubicBezTo>
                  <a:cubicBezTo>
                    <a:pt x="2108200" y="361569"/>
                    <a:pt x="1124712" y="0"/>
                    <a:pt x="347472" y="0"/>
                  </a:cubicBezTo>
                  <a:close/>
                </a:path>
              </a:pathLst>
            </a:custGeom>
            <a:solidFill>
              <a:srgbClr val="FFFFFF"/>
            </a:solidFill>
          </p:spPr>
        </p:sp>
        <p:sp>
          <p:nvSpPr>
            <p:cNvPr name="Freeform 5" id="5"/>
            <p:cNvSpPr/>
            <p:nvPr/>
          </p:nvSpPr>
          <p:spPr>
            <a:xfrm flipH="false" flipV="false" rot="0">
              <a:off x="520700" y="3128137"/>
              <a:ext cx="3886200" cy="12700"/>
            </a:xfrm>
            <a:custGeom>
              <a:avLst/>
              <a:gdLst/>
              <a:ahLst/>
              <a:cxnLst/>
              <a:rect r="r" b="b" t="t" l="l"/>
              <a:pathLst>
                <a:path h="12700" w="3886200">
                  <a:moveTo>
                    <a:pt x="0" y="0"/>
                  </a:moveTo>
                  <a:lnTo>
                    <a:pt x="3886200" y="0"/>
                  </a:lnTo>
                  <a:lnTo>
                    <a:pt x="3886200" y="12700"/>
                  </a:lnTo>
                  <a:lnTo>
                    <a:pt x="0" y="12700"/>
                  </a:lnTo>
                  <a:close/>
                </a:path>
              </a:pathLst>
            </a:custGeom>
            <a:solidFill>
              <a:srgbClr val="F57E29"/>
            </a:solidFill>
          </p:spPr>
        </p:sp>
        <p:sp>
          <p:nvSpPr>
            <p:cNvPr name="Freeform 6" id="6"/>
            <p:cNvSpPr/>
            <p:nvPr/>
          </p:nvSpPr>
          <p:spPr>
            <a:xfrm flipH="false" flipV="false" rot="0">
              <a:off x="2108200" y="3128137"/>
              <a:ext cx="12700" cy="2083308"/>
            </a:xfrm>
            <a:custGeom>
              <a:avLst/>
              <a:gdLst/>
              <a:ahLst/>
              <a:cxnLst/>
              <a:rect r="r" b="b" t="t" l="l"/>
              <a:pathLst>
                <a:path h="2083308" w="12700">
                  <a:moveTo>
                    <a:pt x="12700" y="0"/>
                  </a:moveTo>
                  <a:lnTo>
                    <a:pt x="12700" y="2083308"/>
                  </a:lnTo>
                  <a:lnTo>
                    <a:pt x="0" y="2083308"/>
                  </a:lnTo>
                  <a:lnTo>
                    <a:pt x="0" y="0"/>
                  </a:lnTo>
                  <a:close/>
                </a:path>
              </a:pathLst>
            </a:custGeom>
            <a:solidFill>
              <a:srgbClr val="F57E29"/>
            </a:solidFill>
          </p:spPr>
        </p:sp>
      </p:grpSp>
      <p:sp>
        <p:nvSpPr>
          <p:cNvPr name="TextBox 7" id="7"/>
          <p:cNvSpPr txBox="true"/>
          <p:nvPr/>
        </p:nvSpPr>
        <p:spPr>
          <a:xfrm rot="0">
            <a:off x="11647975" y="9786942"/>
            <a:ext cx="145745" cy="190669"/>
          </a:xfrm>
          <a:prstGeom prst="rect">
            <a:avLst/>
          </a:prstGeom>
        </p:spPr>
        <p:txBody>
          <a:bodyPr anchor="t" rtlCol="false" tIns="0" lIns="0" bIns="0" rIns="0">
            <a:spAutoFit/>
          </a:bodyPr>
          <a:lstStyle/>
          <a:p>
            <a:pPr algn="l">
              <a:lnSpc>
                <a:spcPts val="1527"/>
              </a:lnSpc>
            </a:pPr>
            <a:r>
              <a:rPr lang="en-US" sz="1090">
                <a:solidFill>
                  <a:srgbClr val="093266"/>
                </a:solidFill>
                <a:latin typeface="Open Sans Bold"/>
              </a:rPr>
              <a:t>17</a:t>
            </a:r>
          </a:p>
        </p:txBody>
      </p:sp>
      <p:sp>
        <p:nvSpPr>
          <p:cNvPr name="TextBox 8" id="8"/>
          <p:cNvSpPr txBox="true"/>
          <p:nvPr/>
        </p:nvSpPr>
        <p:spPr>
          <a:xfrm rot="0">
            <a:off x="2600645" y="36912"/>
            <a:ext cx="6967509" cy="940885"/>
          </a:xfrm>
          <a:prstGeom prst="rect">
            <a:avLst/>
          </a:prstGeom>
        </p:spPr>
        <p:txBody>
          <a:bodyPr anchor="t" rtlCol="false" tIns="0" lIns="0" bIns="0" rIns="0">
            <a:spAutoFit/>
          </a:bodyPr>
          <a:lstStyle/>
          <a:p>
            <a:pPr algn="l">
              <a:lnSpc>
                <a:spcPts val="7893"/>
              </a:lnSpc>
            </a:pPr>
            <a:r>
              <a:rPr lang="en-US" sz="5638">
                <a:solidFill>
                  <a:srgbClr val="093266"/>
                </a:solidFill>
                <a:latin typeface="Open Sans Bold"/>
              </a:rPr>
              <a:t>Tai Khang de Laos </a:t>
            </a:r>
          </a:p>
        </p:txBody>
      </p:sp>
      <p:sp>
        <p:nvSpPr>
          <p:cNvPr name="TextBox 9" id="9"/>
          <p:cNvSpPr txBox="true"/>
          <p:nvPr/>
        </p:nvSpPr>
        <p:spPr>
          <a:xfrm rot="0">
            <a:off x="12345238" y="4397163"/>
            <a:ext cx="5942762" cy="4949851"/>
          </a:xfrm>
          <a:prstGeom prst="rect">
            <a:avLst/>
          </a:prstGeom>
        </p:spPr>
        <p:txBody>
          <a:bodyPr anchor="t" rtlCol="false" tIns="0" lIns="0" bIns="0" rIns="0">
            <a:spAutoFit/>
          </a:bodyPr>
          <a:lstStyle/>
          <a:p>
            <a:pPr>
              <a:lnSpc>
                <a:spcPts val="4055"/>
              </a:lnSpc>
            </a:pPr>
            <a:r>
              <a:rPr lang="en-US" sz="2896" spc="-86">
                <a:solidFill>
                  <a:srgbClr val="2C7B80"/>
                </a:solidFill>
                <a:latin typeface="IBM Plex Sans Condensed"/>
              </a:rPr>
              <a:t>No tiemblen ni se asusten.</a:t>
            </a:r>
          </a:p>
          <a:p>
            <a:pPr>
              <a:lnSpc>
                <a:spcPts val="4055"/>
              </a:lnSpc>
            </a:pPr>
            <a:r>
              <a:rPr lang="en-US" sz="2896" spc="-86">
                <a:solidFill>
                  <a:srgbClr val="2C7B80"/>
                </a:solidFill>
                <a:latin typeface="IBM Plex Sans Condensed"/>
              </a:rPr>
              <a:t>¿Acaso no lo anuncié y predije</a:t>
            </a:r>
          </a:p>
          <a:p>
            <a:pPr>
              <a:lnSpc>
                <a:spcPts val="4055"/>
              </a:lnSpc>
            </a:pPr>
            <a:r>
              <a:rPr lang="en-US" sz="2896" spc="-86">
                <a:solidFill>
                  <a:srgbClr val="2C7B80"/>
                </a:solidFill>
                <a:latin typeface="IBM Plex Sans Condensed"/>
              </a:rPr>
              <a:t> hace tiempo?</a:t>
            </a:r>
          </a:p>
          <a:p>
            <a:pPr>
              <a:lnSpc>
                <a:spcPts val="4055"/>
              </a:lnSpc>
            </a:pPr>
            <a:r>
              <a:rPr lang="en-US" sz="2896" spc="-86">
                <a:solidFill>
                  <a:srgbClr val="2C7B80"/>
                </a:solidFill>
                <a:latin typeface="IBM Plex Sans Condensed"/>
              </a:rPr>
              <a:t>Ustedes son mis testigos.</a:t>
            </a:r>
          </a:p>
          <a:p>
            <a:pPr>
              <a:lnSpc>
                <a:spcPts val="4055"/>
              </a:lnSpc>
            </a:pPr>
            <a:r>
              <a:rPr lang="en-US" sz="2896" spc="-86">
                <a:solidFill>
                  <a:srgbClr val="2C7B80"/>
                </a:solidFill>
                <a:latin typeface="IBM Plex Sans Condensed"/>
              </a:rPr>
              <a:t>    ¿Hay algún Dios fuera de mí?</a:t>
            </a:r>
          </a:p>
          <a:p>
            <a:pPr>
              <a:lnSpc>
                <a:spcPts val="4055"/>
              </a:lnSpc>
            </a:pPr>
            <a:r>
              <a:rPr lang="en-US" sz="2896" spc="-86">
                <a:solidFill>
                  <a:srgbClr val="2C7B80"/>
                </a:solidFill>
                <a:latin typeface="IBM Plex Sans Condensed"/>
              </a:rPr>
              <a:t>No, no hay otra Roca;</a:t>
            </a:r>
          </a:p>
          <a:p>
            <a:pPr>
              <a:lnSpc>
                <a:spcPts val="4055"/>
              </a:lnSpc>
            </a:pPr>
            <a:r>
              <a:rPr lang="en-US" sz="2896" spc="-86">
                <a:solidFill>
                  <a:srgbClr val="2C7B80"/>
                </a:solidFill>
                <a:latin typeface="IBM Plex Sans Condensed"/>
              </a:rPr>
              <a:t>    no conozco ninguna”</a:t>
            </a:r>
          </a:p>
          <a:p>
            <a:pPr>
              <a:lnSpc>
                <a:spcPts val="4055"/>
              </a:lnSpc>
            </a:pPr>
          </a:p>
          <a:p>
            <a:pPr>
              <a:lnSpc>
                <a:spcPts val="4055"/>
              </a:lnSpc>
            </a:pPr>
            <a:r>
              <a:rPr lang="en-US" sz="2896" spc="-86">
                <a:solidFill>
                  <a:srgbClr val="2C7B80"/>
                </a:solidFill>
                <a:latin typeface="IBM Plex Sans Condensed"/>
              </a:rPr>
              <a:t>              Isaías 44:8</a:t>
            </a:r>
          </a:p>
          <a:p>
            <a:pPr algn="l">
              <a:lnSpc>
                <a:spcPts val="4055"/>
              </a:lnSpc>
            </a:pPr>
          </a:p>
        </p:txBody>
      </p:sp>
      <p:sp>
        <p:nvSpPr>
          <p:cNvPr name="TextBox 10" id="10"/>
          <p:cNvSpPr txBox="true"/>
          <p:nvPr/>
        </p:nvSpPr>
        <p:spPr>
          <a:xfrm rot="0">
            <a:off x="407668" y="1186663"/>
            <a:ext cx="9205879" cy="8482116"/>
          </a:xfrm>
          <a:prstGeom prst="rect">
            <a:avLst/>
          </a:prstGeom>
        </p:spPr>
        <p:txBody>
          <a:bodyPr anchor="t" rtlCol="false" tIns="0" lIns="0" bIns="0" rIns="0">
            <a:spAutoFit/>
          </a:bodyPr>
          <a:lstStyle/>
          <a:p>
            <a:pPr algn="l">
              <a:lnSpc>
                <a:spcPts val="4869"/>
              </a:lnSpc>
            </a:pPr>
            <a:r>
              <a:rPr lang="en-US" sz="3745" spc="3">
                <a:solidFill>
                  <a:srgbClr val="000000"/>
                </a:solidFill>
                <a:latin typeface="Open Sans Bold"/>
              </a:rPr>
              <a:t>Los Tai Khang viven dispersos por todo el noroeste de Laos. Tintes rojos brillantes decoran su vestimenta tradicional. La mayoría de los Tai Khang trabajan en la agricultura y en el cultivo de arroz. No tienen creyentes conocidos entre ellos ni materiales del Evangelio en su idioma. No han oído hablar del Dios que ama y bendice a Sus hijos. en cambio, siguen el budismo y las antiguas religiones populares chinas, buscando armonía y buena suerte adorando a los espíritus y dioses falsos que temen.</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743584" y="631934"/>
            <a:ext cx="5015179" cy="5333311"/>
            <a:chOff x="0" y="0"/>
            <a:chExt cx="2942487" cy="3129140"/>
          </a:xfrm>
        </p:grpSpPr>
        <p:sp>
          <p:nvSpPr>
            <p:cNvPr name="Freeform 3" id="3"/>
            <p:cNvSpPr/>
            <p:nvPr/>
          </p:nvSpPr>
          <p:spPr>
            <a:xfrm flipH="false" flipV="false" rot="0">
              <a:off x="0" y="0"/>
              <a:ext cx="2942425" cy="3129153"/>
            </a:xfrm>
            <a:custGeom>
              <a:avLst/>
              <a:gdLst/>
              <a:ahLst/>
              <a:cxnLst/>
              <a:rect r="r" b="b" t="t" l="l"/>
              <a:pathLst>
                <a:path h="3129153" w="2942425">
                  <a:moveTo>
                    <a:pt x="1471274" y="0"/>
                  </a:moveTo>
                  <a:cubicBezTo>
                    <a:pt x="658684" y="0"/>
                    <a:pt x="0" y="700532"/>
                    <a:pt x="0" y="1564640"/>
                  </a:cubicBezTo>
                  <a:cubicBezTo>
                    <a:pt x="0" y="2428748"/>
                    <a:pt x="658684" y="3129153"/>
                    <a:pt x="1471274" y="3129153"/>
                  </a:cubicBezTo>
                  <a:cubicBezTo>
                    <a:pt x="2283865" y="3129153"/>
                    <a:pt x="2942425" y="2428621"/>
                    <a:pt x="2942425" y="1564640"/>
                  </a:cubicBezTo>
                  <a:cubicBezTo>
                    <a:pt x="2942425" y="700659"/>
                    <a:pt x="2283742" y="0"/>
                    <a:pt x="1471274" y="0"/>
                  </a:cubicBezTo>
                  <a:close/>
                </a:path>
              </a:pathLst>
            </a:custGeom>
            <a:blipFill>
              <a:blip r:embed="rId2"/>
              <a:stretch>
                <a:fillRect l="-1400" t="0" r="-1397" b="-31"/>
              </a:stretch>
            </a:blipFill>
          </p:spPr>
        </p:sp>
      </p:grpSp>
      <p:sp>
        <p:nvSpPr>
          <p:cNvPr name="TextBox 4" id="4"/>
          <p:cNvSpPr txBox="true"/>
          <p:nvPr/>
        </p:nvSpPr>
        <p:spPr>
          <a:xfrm rot="0">
            <a:off x="6494318" y="9786942"/>
            <a:ext cx="157877" cy="190669"/>
          </a:xfrm>
          <a:prstGeom prst="rect">
            <a:avLst/>
          </a:prstGeom>
        </p:spPr>
        <p:txBody>
          <a:bodyPr anchor="t" rtlCol="false" tIns="0" lIns="0" bIns="0" rIns="0">
            <a:spAutoFit/>
          </a:bodyPr>
          <a:lstStyle/>
          <a:p>
            <a:pPr algn="l">
              <a:lnSpc>
                <a:spcPts val="1527"/>
              </a:lnSpc>
            </a:pPr>
            <a:r>
              <a:rPr lang="en-US" sz="1090">
                <a:solidFill>
                  <a:srgbClr val="093266"/>
                </a:solidFill>
                <a:latin typeface="Open Sans Bold"/>
              </a:rPr>
              <a:t>18</a:t>
            </a:r>
          </a:p>
        </p:txBody>
      </p:sp>
      <p:sp>
        <p:nvSpPr>
          <p:cNvPr name="TextBox 5" id="5"/>
          <p:cNvSpPr txBox="true"/>
          <p:nvPr/>
        </p:nvSpPr>
        <p:spPr>
          <a:xfrm rot="0">
            <a:off x="2187922" y="152115"/>
            <a:ext cx="8235121" cy="1073782"/>
          </a:xfrm>
          <a:prstGeom prst="rect">
            <a:avLst/>
          </a:prstGeom>
        </p:spPr>
        <p:txBody>
          <a:bodyPr anchor="t" rtlCol="false" tIns="0" lIns="0" bIns="0" rIns="0">
            <a:spAutoFit/>
          </a:bodyPr>
          <a:lstStyle/>
          <a:p>
            <a:pPr algn="l">
              <a:lnSpc>
                <a:spcPts val="8968"/>
              </a:lnSpc>
            </a:pPr>
            <a:r>
              <a:rPr lang="en-US" sz="6406">
                <a:solidFill>
                  <a:srgbClr val="093266"/>
                </a:solidFill>
                <a:latin typeface="Open Sans Bold"/>
              </a:rPr>
              <a:t>Yaeyama de Japón</a:t>
            </a:r>
          </a:p>
        </p:txBody>
      </p:sp>
      <p:sp>
        <p:nvSpPr>
          <p:cNvPr name="TextBox 6" id="6"/>
          <p:cNvSpPr txBox="true"/>
          <p:nvPr/>
        </p:nvSpPr>
        <p:spPr>
          <a:xfrm rot="0">
            <a:off x="12563993" y="6263710"/>
            <a:ext cx="5374360" cy="3498185"/>
          </a:xfrm>
          <a:prstGeom prst="rect">
            <a:avLst/>
          </a:prstGeom>
        </p:spPr>
        <p:txBody>
          <a:bodyPr anchor="t" rtlCol="false" tIns="0" lIns="0" bIns="0" rIns="0">
            <a:spAutoFit/>
          </a:bodyPr>
          <a:lstStyle/>
          <a:p>
            <a:pPr algn="just">
              <a:lnSpc>
                <a:spcPts val="4112"/>
              </a:lnSpc>
            </a:pPr>
            <a:r>
              <a:rPr lang="en-US" sz="2937" spc="-91">
                <a:solidFill>
                  <a:srgbClr val="2C7B80"/>
                </a:solidFill>
                <a:latin typeface="IBM Plex Sans Condensed Bold Italics"/>
              </a:rPr>
              <a:t>Canten al Señor un cántico nuevo,</a:t>
            </a:r>
          </a:p>
          <a:p>
            <a:pPr algn="just">
              <a:lnSpc>
                <a:spcPts val="4112"/>
              </a:lnSpc>
            </a:pPr>
            <a:r>
              <a:rPr lang="en-US" sz="2937" spc="-91">
                <a:solidFill>
                  <a:srgbClr val="2C7B80"/>
                </a:solidFill>
                <a:latin typeface="IBM Plex Sans Condensed Bold Italics"/>
              </a:rPr>
              <a:t>    ustedes, que descienden al mar</a:t>
            </a:r>
          </a:p>
          <a:p>
            <a:pPr algn="just">
              <a:lnSpc>
                <a:spcPts val="4112"/>
              </a:lnSpc>
            </a:pPr>
            <a:r>
              <a:rPr lang="en-US" sz="2937" spc="-91">
                <a:solidFill>
                  <a:srgbClr val="2C7B80"/>
                </a:solidFill>
                <a:latin typeface="IBM Plex Sans Condensed Bold Italics"/>
              </a:rPr>
              <a:t>    y todo lo que hay en él; canten su alabanza desde los confines de la tierra, ustedes, costas lejanas y sus habitantes.</a:t>
            </a:r>
          </a:p>
          <a:p>
            <a:pPr algn="just">
              <a:lnSpc>
                <a:spcPts val="4112"/>
              </a:lnSpc>
            </a:pPr>
            <a:r>
              <a:rPr lang="en-US" sz="2937" spc="-91">
                <a:solidFill>
                  <a:srgbClr val="2C7B80"/>
                </a:solidFill>
                <a:latin typeface="IBM Plex Sans Condensed Bold Italics"/>
              </a:rPr>
              <a:t>Isaías 42:10</a:t>
            </a:r>
          </a:p>
        </p:txBody>
      </p:sp>
      <p:sp>
        <p:nvSpPr>
          <p:cNvPr name="TextBox 7" id="7"/>
          <p:cNvSpPr txBox="true"/>
          <p:nvPr/>
        </p:nvSpPr>
        <p:spPr>
          <a:xfrm rot="0">
            <a:off x="318764" y="1446498"/>
            <a:ext cx="11366580" cy="7316810"/>
          </a:xfrm>
          <a:prstGeom prst="rect">
            <a:avLst/>
          </a:prstGeom>
        </p:spPr>
        <p:txBody>
          <a:bodyPr anchor="t" rtlCol="false" tIns="0" lIns="0" bIns="0" rIns="0">
            <a:spAutoFit/>
          </a:bodyPr>
          <a:lstStyle/>
          <a:p>
            <a:pPr>
              <a:lnSpc>
                <a:spcPts val="4528"/>
              </a:lnSpc>
            </a:pPr>
            <a:r>
              <a:rPr lang="en-US" sz="3483">
                <a:solidFill>
                  <a:srgbClr val="000000"/>
                </a:solidFill>
                <a:latin typeface="Open Sans"/>
              </a:rPr>
              <a:t>El pueblo Yaeyama vive en </a:t>
            </a:r>
            <a:r>
              <a:rPr lang="en-US" sz="3483">
                <a:solidFill>
                  <a:srgbClr val="000000"/>
                </a:solidFill>
                <a:latin typeface="Open Sans"/>
              </a:rPr>
              <a:t>una serie de islas al suroeste</a:t>
            </a:r>
          </a:p>
          <a:p>
            <a:pPr>
              <a:lnSpc>
                <a:spcPts val="4528"/>
              </a:lnSpc>
            </a:pPr>
            <a:r>
              <a:rPr lang="en-US" sz="3483">
                <a:solidFill>
                  <a:srgbClr val="000000"/>
                </a:solidFill>
                <a:latin typeface="Open Sans"/>
              </a:rPr>
              <a:t>del Japón continental. Su cultura e idioma único se desarrollaron durante años de aislamiento e independencia. Los Yaeyama son en su mayoría agricultores y familias enteras suelen trabajar juntas en sus campos. Rara vez se ve a la gente de Yaeyama sola, ya sea trabajando o disfrutando de su tiempo libre. Creen que dioses invisibles, llamados kami, controlan muchas áreas de la vida y deben ser consultados antes de tomar decisiones. La mayoría de los Yaeyama no han oído hablar del poder de Jesucristo que puede liberarlos del pecado y los demonios.</a:t>
            </a:r>
          </a:p>
          <a:p>
            <a:pPr algn="l">
              <a:lnSpc>
                <a:spcPts val="4528"/>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DAF4TMQ4RY4</dc:identifier>
  <dcterms:modified xsi:type="dcterms:W3CDTF">2011-08-01T06:04:30Z</dcterms:modified>
  <cp:revision>1</cp:revision>
  <dc:title>Yanacona de Colombia</dc:title>
</cp:coreProperties>
</file>